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24/10/2018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12" name="Rectangle à coins arrondis 11"/>
          <p:cNvSpPr/>
          <p:nvPr/>
        </p:nvSpPr>
        <p:spPr>
          <a:xfrm>
            <a:off x="500034" y="285728"/>
            <a:ext cx="8215370" cy="1000132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0" y="35716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L’aciérie </a:t>
            </a:r>
            <a:r>
              <a:rPr lang="fr-FR" sz="2400" b="1" dirty="0" err="1" smtClean="0"/>
              <a:t>Ascoval</a:t>
            </a:r>
            <a:r>
              <a:rPr lang="fr-FR" sz="2400" b="1" dirty="0" smtClean="0"/>
              <a:t> </a:t>
            </a:r>
            <a:endParaRPr lang="fr-FR" sz="2400" dirty="0" smtClean="0"/>
          </a:p>
          <a:p>
            <a:pPr algn="ctr"/>
            <a:r>
              <a:rPr lang="fr-FR" sz="2400" dirty="0" smtClean="0"/>
              <a:t>symbole de la transformation industrielle du Valenciennois</a:t>
            </a:r>
            <a:endParaRPr lang="fr-FR" sz="2400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ouée 14"/>
          <p:cNvSpPr/>
          <p:nvPr/>
        </p:nvSpPr>
        <p:spPr>
          <a:xfrm>
            <a:off x="7143768" y="1714488"/>
            <a:ext cx="500066" cy="500066"/>
          </a:xfrm>
          <a:prstGeom prst="donu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ouée 14"/>
          <p:cNvSpPr/>
          <p:nvPr/>
        </p:nvSpPr>
        <p:spPr>
          <a:xfrm>
            <a:off x="7143768" y="1714488"/>
            <a:ext cx="500066" cy="500066"/>
          </a:xfrm>
          <a:prstGeom prst="donu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786050" y="714356"/>
            <a:ext cx="4214842" cy="421484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3000364" y="785794"/>
            <a:ext cx="4071966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solidFill>
                  <a:schemeClr val="accent3">
                    <a:lumMod val="50000"/>
                  </a:schemeClr>
                </a:solidFill>
              </a:rPr>
              <a:t>Usine Toyota, Onnaing </a:t>
            </a:r>
            <a:endParaRPr lang="fr-FR" sz="19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fr-FR" sz="1900" dirty="0" smtClean="0"/>
          </a:p>
          <a:p>
            <a:r>
              <a:rPr lang="fr-FR" sz="1900" dirty="0" smtClean="0"/>
              <a:t>Face </a:t>
            </a:r>
            <a:r>
              <a:rPr lang="fr-FR" sz="1900" dirty="0" smtClean="0"/>
              <a:t>au déclin de l’industrie sidérurgique et ferroviaire, </a:t>
            </a:r>
            <a:r>
              <a:rPr lang="fr-FR" sz="1900" b="1" dirty="0" smtClean="0">
                <a:solidFill>
                  <a:schemeClr val="accent3">
                    <a:lumMod val="50000"/>
                  </a:schemeClr>
                </a:solidFill>
              </a:rPr>
              <a:t>l’automobile booste l’économie locale</a:t>
            </a:r>
            <a:r>
              <a:rPr lang="fr-FR" sz="1900" dirty="0" smtClean="0"/>
              <a:t>. </a:t>
            </a:r>
            <a:endParaRPr lang="fr-FR" sz="1900" dirty="0" smtClean="0"/>
          </a:p>
          <a:p>
            <a:endParaRPr lang="fr-FR" sz="1900" dirty="0" smtClean="0"/>
          </a:p>
          <a:p>
            <a:r>
              <a:rPr lang="fr-FR" sz="1900" dirty="0" smtClean="0"/>
              <a:t>L’usine Toyota, </a:t>
            </a:r>
            <a:r>
              <a:rPr lang="fr-FR" sz="1900" dirty="0" smtClean="0"/>
              <a:t>implantée </a:t>
            </a:r>
            <a:r>
              <a:rPr lang="fr-FR" sz="1900" dirty="0" smtClean="0"/>
              <a:t>à Onnaing en 2001, </a:t>
            </a:r>
            <a:r>
              <a:rPr lang="fr-FR" sz="1900" dirty="0" smtClean="0"/>
              <a:t>en est le symbole. </a:t>
            </a:r>
            <a:endParaRPr lang="fr-FR" sz="1900" dirty="0" smtClean="0"/>
          </a:p>
          <a:p>
            <a:endParaRPr lang="fr-FR" sz="1900" dirty="0" smtClean="0"/>
          </a:p>
          <a:p>
            <a:r>
              <a:rPr lang="fr-FR" sz="1900" dirty="0" smtClean="0"/>
              <a:t>Elle </a:t>
            </a:r>
            <a:r>
              <a:rPr lang="fr-FR" sz="1900" dirty="0" smtClean="0"/>
              <a:t>doit recevoir un investissement de 400 millions d’euros de son constructeur et devrait employer </a:t>
            </a:r>
            <a:r>
              <a:rPr lang="fr-FR" sz="1900" b="1" dirty="0" smtClean="0">
                <a:solidFill>
                  <a:schemeClr val="accent3">
                    <a:lumMod val="50000"/>
                  </a:schemeClr>
                </a:solidFill>
              </a:rPr>
              <a:t>plus de 5000 personnes d’ici 2020.</a:t>
            </a:r>
            <a:endParaRPr lang="fr-FR" sz="19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1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ouée 14"/>
          <p:cNvSpPr/>
          <p:nvPr/>
        </p:nvSpPr>
        <p:spPr>
          <a:xfrm>
            <a:off x="7143768" y="1714488"/>
            <a:ext cx="500066" cy="500066"/>
          </a:xfrm>
          <a:prstGeom prst="donu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Sourire 15"/>
          <p:cNvSpPr/>
          <p:nvPr/>
        </p:nvSpPr>
        <p:spPr>
          <a:xfrm>
            <a:off x="4071934" y="2428868"/>
            <a:ext cx="500066" cy="500066"/>
          </a:xfrm>
          <a:prstGeom prst="smileyFace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ouée 14"/>
          <p:cNvSpPr/>
          <p:nvPr/>
        </p:nvSpPr>
        <p:spPr>
          <a:xfrm>
            <a:off x="7143768" y="1714488"/>
            <a:ext cx="500066" cy="500066"/>
          </a:xfrm>
          <a:prstGeom prst="donu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Sourire 15"/>
          <p:cNvSpPr/>
          <p:nvPr/>
        </p:nvSpPr>
        <p:spPr>
          <a:xfrm>
            <a:off x="4071934" y="2428868"/>
            <a:ext cx="500066" cy="500066"/>
          </a:xfrm>
          <a:prstGeom prst="smileyFace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785794"/>
            <a:ext cx="3643338" cy="5357850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00034" y="785794"/>
            <a:ext cx="342902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solidFill>
                  <a:srgbClr val="7030A0"/>
                </a:solidFill>
              </a:rPr>
              <a:t>Centre de services informatiques </a:t>
            </a:r>
            <a:r>
              <a:rPr lang="fr-FR" sz="1900" b="1" dirty="0" err="1" smtClean="0">
                <a:solidFill>
                  <a:srgbClr val="7030A0"/>
                </a:solidFill>
              </a:rPr>
              <a:t>Altimance</a:t>
            </a:r>
            <a:r>
              <a:rPr lang="fr-FR" sz="1900" b="1" dirty="0" smtClean="0">
                <a:solidFill>
                  <a:srgbClr val="7030A0"/>
                </a:solidFill>
              </a:rPr>
              <a:t>, Anzin </a:t>
            </a:r>
            <a:endParaRPr lang="fr-FR" sz="1900" b="1" dirty="0" smtClean="0">
              <a:solidFill>
                <a:srgbClr val="7030A0"/>
              </a:solidFill>
            </a:endParaRPr>
          </a:p>
          <a:p>
            <a:endParaRPr lang="fr-FR" sz="1900" dirty="0" smtClean="0"/>
          </a:p>
          <a:p>
            <a:r>
              <a:rPr lang="fr-FR" sz="1900" dirty="0" smtClean="0"/>
              <a:t>Le groupe britannique </a:t>
            </a:r>
            <a:r>
              <a:rPr lang="fr-FR" sz="1900" b="1" dirty="0" err="1" smtClean="0">
                <a:solidFill>
                  <a:srgbClr val="7030A0"/>
                </a:solidFill>
              </a:rPr>
              <a:t>Rigby</a:t>
            </a:r>
            <a:r>
              <a:rPr lang="fr-FR" sz="1900" dirty="0" smtClean="0"/>
              <a:t> a créé un centre de services informatiques qui devrait compter </a:t>
            </a:r>
            <a:r>
              <a:rPr lang="fr-FR" sz="1900" b="1" dirty="0" smtClean="0">
                <a:solidFill>
                  <a:srgbClr val="7030A0"/>
                </a:solidFill>
              </a:rPr>
              <a:t>250 salariés</a:t>
            </a:r>
            <a:r>
              <a:rPr lang="fr-FR" sz="1900" dirty="0" smtClean="0"/>
              <a:t>. </a:t>
            </a:r>
            <a:endParaRPr lang="fr-FR" sz="1900" dirty="0" smtClean="0"/>
          </a:p>
          <a:p>
            <a:endParaRPr lang="fr-FR" sz="1900" dirty="0" smtClean="0"/>
          </a:p>
          <a:p>
            <a:r>
              <a:rPr lang="fr-FR" sz="1900" dirty="0" smtClean="0"/>
              <a:t>Pour </a:t>
            </a:r>
            <a:r>
              <a:rPr lang="fr-FR" sz="1900" dirty="0" smtClean="0"/>
              <a:t>assurer la transition économique du territoire, les élus misent aussi sur le numérique. </a:t>
            </a:r>
          </a:p>
          <a:p>
            <a:endParaRPr lang="fr-FR" sz="1900" dirty="0" smtClean="0"/>
          </a:p>
          <a:p>
            <a:r>
              <a:rPr lang="fr-FR" sz="1900" dirty="0" smtClean="0"/>
              <a:t>Ironie </a:t>
            </a:r>
            <a:r>
              <a:rPr lang="fr-FR" sz="1900" dirty="0" smtClean="0"/>
              <a:t>du sort, il est situé sur une ancienne friche industrielle du groupe Vallourec, propriétaire de l’aciérie </a:t>
            </a:r>
            <a:r>
              <a:rPr lang="fr-FR" sz="1900" dirty="0" err="1" smtClean="0"/>
              <a:t>Ascoval</a:t>
            </a:r>
            <a:r>
              <a:rPr lang="fr-FR" sz="1900" dirty="0" smtClean="0"/>
              <a:t>.</a:t>
            </a:r>
            <a:endParaRPr lang="fr-FR" sz="1900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ouée 14"/>
          <p:cNvSpPr/>
          <p:nvPr/>
        </p:nvSpPr>
        <p:spPr>
          <a:xfrm>
            <a:off x="7143768" y="1714488"/>
            <a:ext cx="500066" cy="500066"/>
          </a:xfrm>
          <a:prstGeom prst="donu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Sourire 15"/>
          <p:cNvSpPr/>
          <p:nvPr/>
        </p:nvSpPr>
        <p:spPr>
          <a:xfrm>
            <a:off x="4071934" y="2428868"/>
            <a:ext cx="500066" cy="500066"/>
          </a:xfrm>
          <a:prstGeom prst="smileyFace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714348" y="1071546"/>
            <a:ext cx="4500594" cy="4786346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071538" y="1214422"/>
            <a:ext cx="3929090" cy="53245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C00000"/>
                </a:solidFill>
              </a:rPr>
              <a:t>Aciérie </a:t>
            </a:r>
            <a:r>
              <a:rPr lang="fr-FR" sz="2000" b="1" dirty="0" err="1" smtClean="0">
                <a:solidFill>
                  <a:srgbClr val="C00000"/>
                </a:solidFill>
              </a:rPr>
              <a:t>Ascoval</a:t>
            </a:r>
            <a:r>
              <a:rPr lang="fr-FR" sz="2000" b="1" dirty="0" smtClean="0">
                <a:solidFill>
                  <a:srgbClr val="C00000"/>
                </a:solidFill>
              </a:rPr>
              <a:t>, </a:t>
            </a:r>
            <a:r>
              <a:rPr lang="fr-FR" sz="2000" b="1" dirty="0" smtClean="0">
                <a:solidFill>
                  <a:srgbClr val="C00000"/>
                </a:solidFill>
              </a:rPr>
              <a:t>Saint-Saulve</a:t>
            </a:r>
          </a:p>
          <a:p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C00000"/>
                </a:solidFill>
              </a:rPr>
              <a:t>281 salariés </a:t>
            </a:r>
            <a:r>
              <a:rPr lang="fr-FR" sz="2000" dirty="0" smtClean="0"/>
              <a:t>d’</a:t>
            </a:r>
            <a:r>
              <a:rPr lang="fr-FR" sz="2000" dirty="0" err="1" smtClean="0"/>
              <a:t>Ascoval</a:t>
            </a:r>
            <a:r>
              <a:rPr lang="fr-FR" sz="2000" dirty="0" smtClean="0"/>
              <a:t> ont arrêté de </a:t>
            </a:r>
            <a:r>
              <a:rPr lang="fr-FR" sz="2000" dirty="0" smtClean="0"/>
              <a:t>travailler le 23 octobre </a:t>
            </a:r>
            <a:r>
              <a:rPr lang="fr-FR" sz="2000" dirty="0" smtClean="0"/>
              <a:t>et bloquent le site. 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Pour </a:t>
            </a:r>
            <a:r>
              <a:rPr lang="fr-FR" sz="2000" dirty="0" smtClean="0"/>
              <a:t>Grégory Lelong, maire de Condé-sur-Escaut, sa fermeture </a:t>
            </a:r>
            <a:r>
              <a:rPr lang="fr-FR" sz="2000" dirty="0" smtClean="0"/>
              <a:t>symboliserait la </a:t>
            </a:r>
            <a:r>
              <a:rPr lang="fr-FR" sz="2000" b="1" dirty="0" smtClean="0">
                <a:solidFill>
                  <a:srgbClr val="C00000"/>
                </a:solidFill>
              </a:rPr>
              <a:t>fin de la filière sidérurgique sur le territoire</a:t>
            </a:r>
            <a:r>
              <a:rPr lang="fr-FR" sz="2000" dirty="0" smtClean="0"/>
              <a:t>.</a:t>
            </a:r>
          </a:p>
          <a:p>
            <a:endParaRPr lang="fr-FR" sz="2000" dirty="0" smtClean="0"/>
          </a:p>
          <a:p>
            <a:r>
              <a:rPr lang="fr-FR" sz="2000" dirty="0" smtClean="0"/>
              <a:t>Les </a:t>
            </a:r>
            <a:r>
              <a:rPr lang="fr-FR" sz="2000" dirty="0" smtClean="0"/>
              <a:t>élus locaux craignent un </a:t>
            </a:r>
            <a:r>
              <a:rPr lang="fr-FR" sz="2000" b="1" dirty="0" smtClean="0">
                <a:solidFill>
                  <a:srgbClr val="C00000"/>
                </a:solidFill>
              </a:rPr>
              <a:t>effet domino</a:t>
            </a:r>
            <a:r>
              <a:rPr lang="fr-FR" sz="2000" dirty="0" smtClean="0"/>
              <a:t> sur d’autres entreprises ayant des liens commerciaux </a:t>
            </a:r>
            <a:r>
              <a:rPr lang="fr-FR" sz="2000" dirty="0" smtClean="0"/>
              <a:t>forts avec l’aciérie. </a:t>
            </a:r>
          </a:p>
          <a:p>
            <a:endParaRPr lang="fr-FR" sz="2000" dirty="0" smtClean="0"/>
          </a:p>
          <a:p>
            <a:endParaRPr lang="fr-FR" sz="2000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4357686" y="1071546"/>
            <a:ext cx="4143404" cy="39290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4572000" y="1285860"/>
            <a:ext cx="385765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>
                <a:solidFill>
                  <a:schemeClr val="accent1">
                    <a:lumMod val="50000"/>
                  </a:schemeClr>
                </a:solidFill>
              </a:rPr>
              <a:t>Usine MG-</a:t>
            </a:r>
            <a:r>
              <a:rPr lang="fr-FR" sz="1900" b="1" dirty="0" err="1" smtClean="0">
                <a:solidFill>
                  <a:schemeClr val="accent1">
                    <a:lumMod val="50000"/>
                  </a:schemeClr>
                </a:solidFill>
              </a:rPr>
              <a:t>Valdunes</a:t>
            </a:r>
            <a:r>
              <a:rPr lang="fr-FR" sz="1900" b="1" dirty="0" smtClean="0">
                <a:solidFill>
                  <a:schemeClr val="accent1">
                    <a:lumMod val="50000"/>
                  </a:schemeClr>
                </a:solidFill>
              </a:rPr>
              <a:t>, Trith-Saint-Léger </a:t>
            </a:r>
            <a:endParaRPr lang="fr-FR" sz="19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fr-FR" sz="1900" dirty="0" smtClean="0"/>
          </a:p>
          <a:p>
            <a:r>
              <a:rPr lang="fr-FR" sz="1900" dirty="0" smtClean="0"/>
              <a:t>Le principal </a:t>
            </a:r>
            <a:r>
              <a:rPr lang="fr-FR" sz="1900" b="1" dirty="0" smtClean="0">
                <a:solidFill>
                  <a:schemeClr val="accent1">
                    <a:lumMod val="50000"/>
                  </a:schemeClr>
                </a:solidFill>
              </a:rPr>
              <a:t>partenaire commercial</a:t>
            </a:r>
            <a:r>
              <a:rPr lang="fr-FR" sz="19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1900" b="1" dirty="0" smtClean="0">
                <a:solidFill>
                  <a:schemeClr val="accent1">
                    <a:lumMod val="50000"/>
                  </a:schemeClr>
                </a:solidFill>
              </a:rPr>
              <a:t>de l’aciérie, </a:t>
            </a:r>
            <a:r>
              <a:rPr lang="fr-FR" sz="1900" dirty="0" smtClean="0"/>
              <a:t>l’usine du </a:t>
            </a:r>
            <a:r>
              <a:rPr lang="fr-FR" sz="1900" dirty="0" smtClean="0"/>
              <a:t>groupe MG-</a:t>
            </a:r>
            <a:r>
              <a:rPr lang="fr-FR" sz="1900" dirty="0" err="1" smtClean="0"/>
              <a:t>Valdunes</a:t>
            </a:r>
            <a:r>
              <a:rPr lang="fr-FR" sz="1900" dirty="0" smtClean="0"/>
              <a:t>, </a:t>
            </a:r>
            <a:r>
              <a:rPr lang="fr-FR" sz="1900" dirty="0" smtClean="0"/>
              <a:t>est la première menacée. </a:t>
            </a:r>
          </a:p>
          <a:p>
            <a:endParaRPr lang="fr-FR" sz="1900" dirty="0" smtClean="0"/>
          </a:p>
          <a:p>
            <a:r>
              <a:rPr lang="fr-FR" sz="1900" dirty="0" smtClean="0"/>
              <a:t>Elle est un acteur majeur sur le marché mondial des </a:t>
            </a:r>
            <a:r>
              <a:rPr lang="fr-FR" sz="1900" dirty="0" smtClean="0"/>
              <a:t>roues et essieux de l’industrie </a:t>
            </a:r>
            <a:r>
              <a:rPr lang="fr-FR" sz="1900" dirty="0" smtClean="0"/>
              <a:t>ferroviaire</a:t>
            </a:r>
            <a:r>
              <a:rPr lang="fr-FR" sz="1900" dirty="0" smtClean="0"/>
              <a:t>.</a:t>
            </a:r>
            <a:endParaRPr lang="fr-FR" sz="1900" dirty="0" smtClean="0"/>
          </a:p>
          <a:p>
            <a:endParaRPr lang="fr-FR" sz="1900" dirty="0" smtClean="0"/>
          </a:p>
          <a:p>
            <a:r>
              <a:rPr lang="fr-FR" sz="1900" dirty="0" smtClean="0"/>
              <a:t>Elle </a:t>
            </a:r>
            <a:r>
              <a:rPr lang="fr-FR" sz="1900" dirty="0" smtClean="0"/>
              <a:t>emploie plus </a:t>
            </a:r>
            <a:r>
              <a:rPr lang="fr-FR" sz="1900" b="1" dirty="0" smtClean="0">
                <a:solidFill>
                  <a:schemeClr val="accent1">
                    <a:lumMod val="50000"/>
                  </a:schemeClr>
                </a:solidFill>
              </a:rPr>
              <a:t>400 salariés</a:t>
            </a:r>
            <a:r>
              <a:rPr lang="fr-FR" sz="1900" dirty="0" smtClean="0"/>
              <a:t>.</a:t>
            </a:r>
            <a:endParaRPr lang="fr-FR" sz="1900" dirty="0"/>
          </a:p>
        </p:txBody>
      </p:sp>
    </p:spTree>
  </p:cSld>
  <p:clrMapOvr>
    <a:masterClrMapping/>
  </p:clrMapOvr>
  <p:transition advClick="0" advTm="1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142844" y="142852"/>
            <a:ext cx="8643998" cy="228601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71472" y="78579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357158" y="142852"/>
            <a:ext cx="8358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Les sous-traitants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locaux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Des dizaines </a:t>
            </a:r>
            <a:r>
              <a:rPr lang="fr-FR" dirty="0" smtClean="0"/>
              <a:t>de sous-traitants </a:t>
            </a:r>
            <a:r>
              <a:rPr lang="fr-FR" dirty="0" smtClean="0"/>
              <a:t>du Valenciennois sont dépendants de l’aciérie </a:t>
            </a:r>
            <a:r>
              <a:rPr lang="fr-FR" dirty="0" err="1" smtClean="0"/>
              <a:t>Ascoval</a:t>
            </a:r>
            <a:r>
              <a:rPr lang="fr-FR" dirty="0" smtClean="0"/>
              <a:t>. </a:t>
            </a:r>
          </a:p>
          <a:p>
            <a:endParaRPr lang="fr-FR" dirty="0" smtClean="0"/>
          </a:p>
          <a:p>
            <a:r>
              <a:rPr lang="fr-FR" dirty="0" smtClean="0"/>
              <a:t>60 à </a:t>
            </a:r>
            <a:r>
              <a:rPr lang="fr-FR" dirty="0" smtClean="0"/>
              <a:t>70% du chiffre d’affaire </a:t>
            </a:r>
            <a:r>
              <a:rPr lang="fr-FR" dirty="0" smtClean="0"/>
              <a:t> de certaines PME provient des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échanges avec l’aciérie </a:t>
            </a:r>
            <a:r>
              <a:rPr lang="fr-FR" b="1" dirty="0" err="1" smtClean="0">
                <a:solidFill>
                  <a:schemeClr val="accent6">
                    <a:lumMod val="75000"/>
                  </a:schemeClr>
                </a:solidFill>
              </a:rPr>
              <a:t>Ascoval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endParaRPr lang="fr-FR" dirty="0" smtClean="0"/>
          </a:p>
          <a:p>
            <a:r>
              <a:rPr lang="fr-FR" dirty="0" smtClean="0"/>
              <a:t>Pour </a:t>
            </a:r>
            <a:r>
              <a:rPr lang="fr-FR" dirty="0" smtClean="0"/>
              <a:t>Valérie </a:t>
            </a:r>
            <a:r>
              <a:rPr lang="fr-FR" dirty="0" err="1" smtClean="0"/>
              <a:t>Létard</a:t>
            </a:r>
            <a:r>
              <a:rPr lang="fr-FR" dirty="0" smtClean="0"/>
              <a:t>, sénatrice du </a:t>
            </a:r>
            <a:r>
              <a:rPr lang="fr-FR" dirty="0" smtClean="0"/>
              <a:t>Nord,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1 000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emplois au total sont en jeu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ransition advClick="0" advTm="9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500042"/>
            <a:ext cx="9144000" cy="5786478"/>
          </a:xfrm>
        </p:spPr>
      </p:pic>
      <p:sp>
        <p:nvSpPr>
          <p:cNvPr id="7" name="Explosion 1 6"/>
          <p:cNvSpPr/>
          <p:nvPr/>
        </p:nvSpPr>
        <p:spPr>
          <a:xfrm>
            <a:off x="5357818" y="2857496"/>
            <a:ext cx="642942" cy="571504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/>
          <p:cNvSpPr/>
          <p:nvPr/>
        </p:nvSpPr>
        <p:spPr>
          <a:xfrm>
            <a:off x="3714744" y="5000636"/>
            <a:ext cx="714380" cy="571504"/>
          </a:xfrm>
          <a:prstGeom prst="cloud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Connecteur 7"/>
          <p:cNvSpPr/>
          <p:nvPr/>
        </p:nvSpPr>
        <p:spPr>
          <a:xfrm>
            <a:off x="3643306" y="3929066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Connecteur 8"/>
          <p:cNvSpPr/>
          <p:nvPr/>
        </p:nvSpPr>
        <p:spPr>
          <a:xfrm>
            <a:off x="3857620" y="3429000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Connecteur 9"/>
          <p:cNvSpPr/>
          <p:nvPr/>
        </p:nvSpPr>
        <p:spPr>
          <a:xfrm>
            <a:off x="5429256" y="4643446"/>
            <a:ext cx="214314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Connecteur 10"/>
          <p:cNvSpPr/>
          <p:nvPr/>
        </p:nvSpPr>
        <p:spPr>
          <a:xfrm>
            <a:off x="4929190" y="2643182"/>
            <a:ext cx="142876" cy="214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Connecteur 11"/>
          <p:cNvSpPr/>
          <p:nvPr/>
        </p:nvSpPr>
        <p:spPr>
          <a:xfrm>
            <a:off x="2714612" y="4786322"/>
            <a:ext cx="142876" cy="142876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entagone régulier 13"/>
          <p:cNvSpPr/>
          <p:nvPr/>
        </p:nvSpPr>
        <p:spPr>
          <a:xfrm>
            <a:off x="3714744" y="642918"/>
            <a:ext cx="500066" cy="428628"/>
          </a:xfrm>
          <a:prstGeom prst="pentagon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357158" y="714356"/>
            <a:ext cx="3286148" cy="3786214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428596" y="857232"/>
            <a:ext cx="32147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mine de Raismes </a:t>
            </a:r>
          </a:p>
          <a:p>
            <a:endParaRPr lang="fr-FR" dirty="0" smtClean="0"/>
          </a:p>
          <a:p>
            <a:r>
              <a:rPr lang="fr-FR" dirty="0" smtClean="0"/>
              <a:t>La mine de Raismes </a:t>
            </a:r>
            <a:r>
              <a:rPr lang="fr-FR" dirty="0" smtClean="0"/>
              <a:t>est l’un des vestiges du riche patrimoine minier du Valenciennois.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Pour </a:t>
            </a:r>
            <a:r>
              <a:rPr lang="fr-FR" dirty="0" smtClean="0"/>
              <a:t>Eric-Dominique </a:t>
            </a:r>
            <a:r>
              <a:rPr lang="fr-FR" dirty="0" err="1" smtClean="0"/>
              <a:t>Deburge</a:t>
            </a:r>
            <a:r>
              <a:rPr lang="fr-FR" dirty="0" smtClean="0"/>
              <a:t>, le déclin de la filière sidérurgique résonne avec les “35 ans de black-out” qui ont suivi la fermeture des dernières mines dans les années 1980.</a:t>
            </a:r>
            <a:endParaRPr lang="fr-FR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226</Words>
  <PresentationFormat>Affichage à l'écran (4:3)</PresentationFormat>
  <Paragraphs>40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Baptiste Lépinay</dc:creator>
  <cp:lastModifiedBy>Baptiste Lépinay</cp:lastModifiedBy>
  <cp:revision>16</cp:revision>
  <dcterms:created xsi:type="dcterms:W3CDTF">2018-10-24T13:18:56Z</dcterms:created>
  <dcterms:modified xsi:type="dcterms:W3CDTF">2018-10-24T15:56:51Z</dcterms:modified>
</cp:coreProperties>
</file>